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Montserrat SemiBold"/>
      <p:regular r:id="rId23"/>
      <p:bold r:id="rId24"/>
      <p:italic r:id="rId25"/>
      <p:boldItalic r:id="rId26"/>
    </p:embeddedFont>
    <p:embeddedFont>
      <p:font typeface="Montserrat"/>
      <p:regular r:id="rId27"/>
      <p:bold r:id="rId28"/>
      <p:italic r:id="rId29"/>
      <p:boldItalic r:id="rId30"/>
    </p:embeddedFont>
    <p:embeddedFont>
      <p:font typeface="Montserrat Medium"/>
      <p:regular r:id="rId31"/>
      <p:bold r:id="rId32"/>
      <p:italic r:id="rId33"/>
      <p:boldItalic r:id="rId34"/>
    </p:embeddedFont>
    <p:embeddedFont>
      <p:font typeface="Montserrat ExtraBold"/>
      <p:bold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001">
          <p15:clr>
            <a:srgbClr val="747775"/>
          </p15:clr>
        </p15:guide>
        <p15:guide id="2" pos="169">
          <p15:clr>
            <a:srgbClr val="747775"/>
          </p15:clr>
        </p15:guide>
        <p15:guide id="3" pos="2984">
          <p15:clr>
            <a:srgbClr val="747775"/>
          </p15:clr>
        </p15:guide>
        <p15:guide id="4" pos="2776">
          <p15:clr>
            <a:srgbClr val="747775"/>
          </p15:clr>
        </p15:guide>
        <p15:guide id="5" pos="5587">
          <p15:clr>
            <a:srgbClr val="747775"/>
          </p15:clr>
        </p15:guide>
        <p15:guide id="6" pos="2880">
          <p15:clr>
            <a:srgbClr val="747775"/>
          </p15:clr>
        </p15:guide>
        <p15:guide id="7" pos="1837">
          <p15:clr>
            <a:srgbClr val="747775"/>
          </p15:clr>
        </p15:guide>
        <p15:guide id="8" pos="2045">
          <p15:clr>
            <a:srgbClr val="747775"/>
          </p15:clr>
        </p15:guide>
        <p15:guide id="9" pos="3713">
          <p15:clr>
            <a:srgbClr val="747775"/>
          </p15:clr>
        </p15:guide>
        <p15:guide id="10" pos="3923">
          <p15:clr>
            <a:srgbClr val="747775"/>
          </p15:clr>
        </p15:guide>
        <p15:guide id="11" pos="283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01" orient="horz"/>
        <p:guide pos="169"/>
        <p:guide pos="2984"/>
        <p:guide pos="2776"/>
        <p:guide pos="5587"/>
        <p:guide pos="2880"/>
        <p:guide pos="1837"/>
        <p:guide pos="2045"/>
        <p:guide pos="3713"/>
        <p:guide pos="3923"/>
        <p:guide pos="28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MontserratSemiBold-bold.fntdata"/><Relationship Id="rId23" Type="http://schemas.openxmlformats.org/officeDocument/2006/relationships/font" Target="fonts/MontserratSemiBo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SemiBold-boldItalic.fntdata"/><Relationship Id="rId25" Type="http://schemas.openxmlformats.org/officeDocument/2006/relationships/font" Target="fonts/MontserratSemiBold-italic.fntdata"/><Relationship Id="rId28" Type="http://schemas.openxmlformats.org/officeDocument/2006/relationships/font" Target="fonts/Montserrat-bold.fntdata"/><Relationship Id="rId27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Medium-regular.fntdata"/><Relationship Id="rId3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33" Type="http://schemas.openxmlformats.org/officeDocument/2006/relationships/font" Target="fonts/MontserratMedium-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Medium-bold.fntdata"/><Relationship Id="rId13" Type="http://schemas.openxmlformats.org/officeDocument/2006/relationships/slide" Target="slides/slide8.xml"/><Relationship Id="rId35" Type="http://schemas.openxmlformats.org/officeDocument/2006/relationships/font" Target="fonts/MontserratExtraBold-bold.fntdata"/><Relationship Id="rId12" Type="http://schemas.openxmlformats.org/officeDocument/2006/relationships/slide" Target="slides/slide7.xml"/><Relationship Id="rId34" Type="http://schemas.openxmlformats.org/officeDocument/2006/relationships/font" Target="fonts/MontserratMedium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MontserratExtraBold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b6d309540_3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b6d309540_3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b6d309540_15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b6d309540_15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b6d309540_15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b6d309540_15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b6d309540_15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fb6d309540_15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8dfb3e19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f8dfb3e19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h39d01b07dae39e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h39d01b07dae39e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b6d309540_15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fb6d309540_15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b8725d26a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fb8725d26a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b6d309540_15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fb6d309540_15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b8725d26a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fb8725d26a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b8725d26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fb8725d26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b8725d26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fb8725d26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b8725d26a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b8725d26a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fb6d309540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fb6d309540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b8725d26a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fb8725d26a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fb8725d26a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fb8725d26a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f3c91d6f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f3c91d6f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b6d309540_10_0)">
  <p:cSld name="Generated (g3fb6d309540_10_0)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9" Type="http://schemas.openxmlformats.org/officeDocument/2006/relationships/image" Target="../media/image9.png"/><Relationship Id="rId5" Type="http://schemas.openxmlformats.org/officeDocument/2006/relationships/image" Target="../media/image17.png"/><Relationship Id="rId6" Type="http://schemas.openxmlformats.org/officeDocument/2006/relationships/image" Target="../media/image27.png"/><Relationship Id="rId7" Type="http://schemas.openxmlformats.org/officeDocument/2006/relationships/image" Target="../media/image4.png"/><Relationship Id="rId8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9" Type="http://schemas.openxmlformats.org/officeDocument/2006/relationships/image" Target="../media/image30.png"/><Relationship Id="rId5" Type="http://schemas.openxmlformats.org/officeDocument/2006/relationships/image" Target="../media/image33.png"/><Relationship Id="rId6" Type="http://schemas.openxmlformats.org/officeDocument/2006/relationships/image" Target="../media/image28.png"/><Relationship Id="rId7" Type="http://schemas.openxmlformats.org/officeDocument/2006/relationships/image" Target="../media/image25.png"/><Relationship Id="rId8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19.png"/><Relationship Id="rId13" Type="http://schemas.openxmlformats.org/officeDocument/2006/relationships/image" Target="../media/image34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9" Type="http://schemas.openxmlformats.org/officeDocument/2006/relationships/image" Target="../media/image23.png"/><Relationship Id="rId14" Type="http://schemas.openxmlformats.org/officeDocument/2006/relationships/image" Target="../media/image26.png"/><Relationship Id="rId5" Type="http://schemas.openxmlformats.org/officeDocument/2006/relationships/image" Target="../media/image8.png"/><Relationship Id="rId6" Type="http://schemas.openxmlformats.org/officeDocument/2006/relationships/image" Target="../media/image10.png"/><Relationship Id="rId7" Type="http://schemas.openxmlformats.org/officeDocument/2006/relationships/image" Target="../media/image29.png"/><Relationship Id="rId8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8.png"/><Relationship Id="rId4" Type="http://schemas.openxmlformats.org/officeDocument/2006/relationships/image" Target="../media/image31.png"/><Relationship Id="rId5" Type="http://schemas.openxmlformats.org/officeDocument/2006/relationships/image" Target="../media/image41.png"/><Relationship Id="rId6" Type="http://schemas.openxmlformats.org/officeDocument/2006/relationships/image" Target="../media/image3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7.png"/><Relationship Id="rId4" Type="http://schemas.openxmlformats.org/officeDocument/2006/relationships/image" Target="../media/image37.png"/><Relationship Id="rId9" Type="http://schemas.openxmlformats.org/officeDocument/2006/relationships/image" Target="../media/image64.png"/><Relationship Id="rId5" Type="http://schemas.openxmlformats.org/officeDocument/2006/relationships/image" Target="../media/image46.png"/><Relationship Id="rId6" Type="http://schemas.openxmlformats.org/officeDocument/2006/relationships/image" Target="../media/image49.png"/><Relationship Id="rId7" Type="http://schemas.openxmlformats.org/officeDocument/2006/relationships/image" Target="../media/image68.png"/><Relationship Id="rId8" Type="http://schemas.openxmlformats.org/officeDocument/2006/relationships/image" Target="../media/image61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54.png"/><Relationship Id="rId10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2.png"/><Relationship Id="rId4" Type="http://schemas.openxmlformats.org/officeDocument/2006/relationships/image" Target="../media/image58.png"/><Relationship Id="rId9" Type="http://schemas.openxmlformats.org/officeDocument/2006/relationships/image" Target="../media/image50.png"/><Relationship Id="rId5" Type="http://schemas.openxmlformats.org/officeDocument/2006/relationships/image" Target="../media/image48.png"/><Relationship Id="rId6" Type="http://schemas.openxmlformats.org/officeDocument/2006/relationships/image" Target="../media/image40.png"/><Relationship Id="rId7" Type="http://schemas.openxmlformats.org/officeDocument/2006/relationships/image" Target="../media/image35.png"/><Relationship Id="rId8" Type="http://schemas.openxmlformats.org/officeDocument/2006/relationships/image" Target="../media/image3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Relationship Id="rId4" Type="http://schemas.openxmlformats.org/officeDocument/2006/relationships/image" Target="../media/image57.png"/><Relationship Id="rId9" Type="http://schemas.openxmlformats.org/officeDocument/2006/relationships/image" Target="../media/image45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4.png"/><Relationship Id="rId4" Type="http://schemas.openxmlformats.org/officeDocument/2006/relationships/image" Target="../media/image51.png"/><Relationship Id="rId5" Type="http://schemas.openxmlformats.org/officeDocument/2006/relationships/image" Target="../media/image53.png"/><Relationship Id="rId6" Type="http://schemas.openxmlformats.org/officeDocument/2006/relationships/image" Target="../media/image7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2.png"/><Relationship Id="rId4" Type="http://schemas.openxmlformats.org/officeDocument/2006/relationships/image" Target="../media/image55.png"/><Relationship Id="rId5" Type="http://schemas.openxmlformats.org/officeDocument/2006/relationships/image" Target="../media/image63.png"/><Relationship Id="rId6" Type="http://schemas.openxmlformats.org/officeDocument/2006/relationships/image" Target="../media/image67.png"/><Relationship Id="rId7" Type="http://schemas.openxmlformats.org/officeDocument/2006/relationships/image" Target="../media/image66.png"/><Relationship Id="rId8" Type="http://schemas.openxmlformats.org/officeDocument/2006/relationships/image" Target="../media/image65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6.png"/><Relationship Id="rId10" Type="http://schemas.openxmlformats.org/officeDocument/2006/relationships/image" Target="../media/image94.png"/><Relationship Id="rId1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2.png"/><Relationship Id="rId4" Type="http://schemas.openxmlformats.org/officeDocument/2006/relationships/image" Target="../media/image84.png"/><Relationship Id="rId9" Type="http://schemas.openxmlformats.org/officeDocument/2006/relationships/image" Target="../media/image76.png"/><Relationship Id="rId5" Type="http://schemas.openxmlformats.org/officeDocument/2006/relationships/image" Target="../media/image91.png"/><Relationship Id="rId6" Type="http://schemas.openxmlformats.org/officeDocument/2006/relationships/image" Target="../media/image89.png"/><Relationship Id="rId7" Type="http://schemas.openxmlformats.org/officeDocument/2006/relationships/image" Target="../media/image69.png"/><Relationship Id="rId8" Type="http://schemas.openxmlformats.org/officeDocument/2006/relationships/image" Target="../media/image9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9.png"/><Relationship Id="rId4" Type="http://schemas.openxmlformats.org/officeDocument/2006/relationships/image" Target="../media/image90.png"/><Relationship Id="rId9" Type="http://schemas.openxmlformats.org/officeDocument/2006/relationships/image" Target="../media/image100.png"/><Relationship Id="rId5" Type="http://schemas.openxmlformats.org/officeDocument/2006/relationships/image" Target="../media/image88.png"/><Relationship Id="rId6" Type="http://schemas.openxmlformats.org/officeDocument/2006/relationships/image" Target="../media/image70.png"/><Relationship Id="rId7" Type="http://schemas.openxmlformats.org/officeDocument/2006/relationships/image" Target="../media/image99.png"/><Relationship Id="rId8" Type="http://schemas.openxmlformats.org/officeDocument/2006/relationships/image" Target="../media/image97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3.png"/><Relationship Id="rId4" Type="http://schemas.openxmlformats.org/officeDocument/2006/relationships/image" Target="../media/image77.png"/><Relationship Id="rId9" Type="http://schemas.openxmlformats.org/officeDocument/2006/relationships/image" Target="../media/image92.png"/><Relationship Id="rId5" Type="http://schemas.openxmlformats.org/officeDocument/2006/relationships/image" Target="../media/image82.png"/><Relationship Id="rId6" Type="http://schemas.openxmlformats.org/officeDocument/2006/relationships/image" Target="../media/image78.png"/><Relationship Id="rId7" Type="http://schemas.openxmlformats.org/officeDocument/2006/relationships/image" Target="../media/image74.png"/><Relationship Id="rId8" Type="http://schemas.openxmlformats.org/officeDocument/2006/relationships/image" Target="../media/image8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8.png"/><Relationship Id="rId4" Type="http://schemas.openxmlformats.org/officeDocument/2006/relationships/image" Target="../media/image101.png"/><Relationship Id="rId5" Type="http://schemas.openxmlformats.org/officeDocument/2006/relationships/image" Target="../media/image81.png"/><Relationship Id="rId6" Type="http://schemas.openxmlformats.org/officeDocument/2006/relationships/image" Target="../media/image9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5.png"/><Relationship Id="rId4" Type="http://schemas.openxmlformats.org/officeDocument/2006/relationships/image" Target="../media/image93.png"/><Relationship Id="rId5" Type="http://schemas.openxmlformats.org/officeDocument/2006/relationships/image" Target="../media/image10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7.png"/><Relationship Id="rId4" Type="http://schemas.openxmlformats.org/officeDocument/2006/relationships/image" Target="../media/image10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/>
        </p:nvSpPr>
        <p:spPr>
          <a:xfrm>
            <a:off x="334075" y="559900"/>
            <a:ext cx="4733700" cy="31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86550" lIns="86550" spcFirstLastPara="1" rIns="86550" wrap="square" tIns="86550">
            <a:sp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568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Большому бизнесу - большое</a:t>
            </a:r>
            <a:br>
              <a:rPr lang="ru" sz="568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ru" sz="568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счастье!</a:t>
            </a:r>
            <a:endParaRPr sz="568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56" name="Google Shape;56;p14" title="Ресурс 5.png"/>
          <p:cNvPicPr preferRelativeResize="0"/>
          <p:nvPr/>
        </p:nvPicPr>
        <p:blipFill rotWithShape="1">
          <a:blip r:embed="rId4">
            <a:alphaModFix/>
          </a:blip>
          <a:srcRect b="0" l="0" r="46418" t="0"/>
          <a:stretch/>
        </p:blipFill>
        <p:spPr>
          <a:xfrm>
            <a:off x="449999" y="4514725"/>
            <a:ext cx="2010701" cy="261925"/>
          </a:xfrm>
          <a:prstGeom prst="rect">
            <a:avLst/>
          </a:prstGeom>
          <a:noFill/>
          <a:ln>
            <a:noFill/>
          </a:ln>
          <a:effectLst>
            <a:outerShdw blurRad="27051" rotWithShape="0" algn="bl" dir="3300000" dist="9017">
              <a:srgbClr val="000000">
                <a:alpha val="46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6363" y="361950"/>
            <a:ext cx="2709063" cy="2709063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5"/>
          <p:cNvSpPr txBox="1"/>
          <p:nvPr/>
        </p:nvSpPr>
        <p:spPr>
          <a:xfrm>
            <a:off x="4737027" y="4007000"/>
            <a:ext cx="413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Двухцветный текстовыделитель формата XXL — идеальный инструмент для тех, кто ценит функциональность при работе с документами, заметками или учебными материалами. Его крупный эргономичный корпус удобно лежит в руке, обеспечивая комфорт даже при длительном использовании. Благодаря наличию двух наконечников разных цветов можно быстро и эффективно выделять важную информацию, не меняя инструмент. Насыщенные и стойкие цвета гарантируют отличную видимость на любой странице. Это незаменимый аксессуар для всех, кто хочет упорядочить свои записи и документы, сделав их оформление четким и эстетичным.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5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EU9-772615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5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Маркер XXL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ARTHUR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5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3.20 €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6" name="Google Shape;66;p15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332.17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7" name="Google Shape;67;p15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10.97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 rotWithShape="1">
          <a:blip r:embed="rId4">
            <a:alphaModFix/>
          </a:blip>
          <a:srcRect b="23818" l="0" r="0" t="25549"/>
          <a:stretch/>
        </p:blipFill>
        <p:spPr>
          <a:xfrm>
            <a:off x="5818428" y="2008700"/>
            <a:ext cx="2305130" cy="11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5600" y="431275"/>
            <a:ext cx="1577415" cy="1577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48735" y="431275"/>
            <a:ext cx="1577415" cy="157741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265577" y="4007000"/>
            <a:ext cx="413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Этот ароматизированный текстовыделитель формата XXL — исключительно практичный и эффектный аксессуар, который отлично подойдет для работы в офисе, учебы или выполнения повседневных задач. Модель выполнена из прочного пластика и отличается большим запасом чернил. Приятный аромат, который вводится в состав материала еще на этапе производства, поэтому дополнительное нанесение ароматических масел не требуется. Маркеры представлены в нескольких привлекательных цветах, каждому из которых соответствует свой аромат: ваниль (желтый), апельсин (оранжевый), клубника (розовый), черника (синий) и яблоко (зеленый).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5"/>
          <p:cNvSpPr txBox="1"/>
          <p:nvPr/>
        </p:nvSpPr>
        <p:spPr>
          <a:xfrm flipH="1">
            <a:off x="26556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EU6-144881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5"/>
          <p:cNvSpPr txBox="1"/>
          <p:nvPr/>
        </p:nvSpPr>
        <p:spPr>
          <a:xfrm flipH="1">
            <a:off x="26535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Ароматизированный маркер XXL COLORADO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369475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2.57 €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5" name="Google Shape;75;p15"/>
          <p:cNvSpPr txBox="1"/>
          <p:nvPr/>
        </p:nvSpPr>
        <p:spPr>
          <a:xfrm flipH="1">
            <a:off x="365780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267.51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76" name="Google Shape;76;p15"/>
          <p:cNvSpPr txBox="1"/>
          <p:nvPr/>
        </p:nvSpPr>
        <p:spPr>
          <a:xfrm flipH="1">
            <a:off x="365210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8.83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28875" y="1703275"/>
            <a:ext cx="1318355" cy="1318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07582" y="1703275"/>
            <a:ext cx="1318355" cy="1318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86288" y="1697584"/>
            <a:ext cx="1318350" cy="1329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64995" y="1700852"/>
            <a:ext cx="1318356" cy="132319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/>
          <p:nvPr/>
        </p:nvSpPr>
        <p:spPr>
          <a:xfrm>
            <a:off x="268300" y="152575"/>
            <a:ext cx="45276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Выделяй главное с большим удовольствием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8300" y="431275"/>
            <a:ext cx="2535075" cy="253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268300" y="310400"/>
            <a:ext cx="22290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Большое плавание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4737027" y="4007000"/>
            <a:ext cx="4131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Очень крупный мел для рисования на улице, обеспечивающий максимум удовольствия от творчества. В набор входят четыре куска мела: красный, жёлтый, синий и зелёный.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6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EU6-1003784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6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М</a:t>
            </a: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ел </a:t>
            </a: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XXL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LOMMEL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5.83 €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2" name="Google Shape;92;p16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607.13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3" name="Google Shape;93;p16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20.04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025" y="1455850"/>
            <a:ext cx="1628850" cy="16288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 txBox="1"/>
          <p:nvPr/>
        </p:nvSpPr>
        <p:spPr>
          <a:xfrm>
            <a:off x="268527" y="4007000"/>
            <a:ext cx="4131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Утки увеличенного размера — для тех, кто хочет большего. Эти гигантские утки неизменно притягивают взгляды. Фигура с большими дружелюбными глазами и клювом впечатляет своими масштабами. Это идеальный рекламный носитель для товаров нестандартных размеров: на таких утках достаточно места для размещения логотипов и слоганов.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6"/>
          <p:cNvSpPr txBox="1"/>
          <p:nvPr/>
        </p:nvSpPr>
        <p:spPr>
          <a:xfrm flipH="1">
            <a:off x="2685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EU46-700413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6"/>
          <p:cNvSpPr txBox="1"/>
          <p:nvPr/>
        </p:nvSpPr>
        <p:spPr>
          <a:xfrm flipH="1">
            <a:off x="268300" y="3268075"/>
            <a:ext cx="2728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Гигантская утка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36977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169.38 €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16"/>
          <p:cNvSpPr txBox="1"/>
          <p:nvPr/>
        </p:nvSpPr>
        <p:spPr>
          <a:xfrm flipH="1">
            <a:off x="36607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17 602.20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 flipH="1">
            <a:off x="36550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581.11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01" name="Google Shape;10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000" y="771900"/>
            <a:ext cx="2403975" cy="24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5526" y="1805532"/>
            <a:ext cx="629834" cy="629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42318" y="1805532"/>
            <a:ext cx="629834" cy="629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05526" y="2503681"/>
            <a:ext cx="629834" cy="629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42318" y="2503681"/>
            <a:ext cx="629834" cy="629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68704" y="2503688"/>
            <a:ext cx="629834" cy="629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75150" y="405325"/>
            <a:ext cx="1282500" cy="1282500"/>
          </a:xfrm>
          <a:prstGeom prst="roundRect">
            <a:avLst>
              <a:gd fmla="val 9193" name="adj"/>
            </a:avLst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311100" y="441525"/>
            <a:ext cx="2728200" cy="27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/>
          <p:nvPr/>
        </p:nvSpPr>
        <p:spPr>
          <a:xfrm>
            <a:off x="4741825" y="310400"/>
            <a:ext cx="22290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Яркий масштаб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/>
        </p:nvSpPr>
        <p:spPr>
          <a:xfrm>
            <a:off x="4737027" y="4007000"/>
            <a:ext cx="413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Ozzy — это стильная термокружка объемом 1,2 л с эффектным дизайном. Она изготовлена ​​из нержавеющей стали, а внутренняя часть выполнена из переработанного пластика. Идеально подходит для поддержания рекомендуемого суточного потребления воды. Ozzy можно использовать на работе, во время тренировок в спортзале или просто дома. В комплект входят крышка и трубочка; изделие поставляется в подарочной упаковке. Сертификация GRS гарантирует полную прослеживаемость цепочки поставок переработанного материала, а доля переработанного сырья составляет 90% от общего веса изделия.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EU21-548903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Кружка Ozzy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InSideOut 1.2 л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32.09 €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3 308.58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109.50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274402" y="4007000"/>
            <a:ext cx="413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Термокружка Stanley Quencher H2.0 объемом 1200 мл изготовлена из переработанной нержавеющей стали. Продвинутая крышка FlowState™ имеет вращающуюся крышку с тремя положениями: отверстие для соломинки, которое предотвращает разбрызгивание и удерживает многоразовую соломинку на месте, отверстие для питья и полностью закрывающую крышку. Напиток </a:t>
            </a: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остается</a:t>
            </a: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 холодным в течение 11 часов (48 часов при добавлении льда). Эргономичная ручка с вставками для комфортного захвата обеспечивает удобство переноски, а узкое основание подходит для большинства автомобильных подстаканников.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 flipH="1">
            <a:off x="274388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EU15-569126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 flipH="1">
            <a:off x="274175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Термокружка Stanley Quencher H2.0 1200 мл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3703575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148.01 €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 flipH="1">
            <a:off x="3666625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15 381.00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 flipH="1">
            <a:off x="3660925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507.78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26" name="Google Shape;12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297" y="145425"/>
            <a:ext cx="1313975" cy="286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0190" y="906350"/>
            <a:ext cx="940224" cy="214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10109" y="1262100"/>
            <a:ext cx="808970" cy="1769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06516" y="1262100"/>
            <a:ext cx="826667" cy="1769623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/>
          <p:nvPr/>
        </p:nvSpPr>
        <p:spPr>
          <a:xfrm>
            <a:off x="2166275" y="310400"/>
            <a:ext cx="22290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Легенда масштаба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6196750" y="310400"/>
            <a:ext cx="26721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Экспедиционный запас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7">
            <a:alphaModFix/>
          </a:blip>
          <a:srcRect b="0" l="29602" r="22335" t="0"/>
          <a:stretch/>
        </p:blipFill>
        <p:spPr>
          <a:xfrm>
            <a:off x="4819436" y="145425"/>
            <a:ext cx="1529700" cy="318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40600" y="648272"/>
            <a:ext cx="1291859" cy="129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19380" y="648272"/>
            <a:ext cx="1291859" cy="129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98160" y="648272"/>
            <a:ext cx="1291859" cy="129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40600" y="1851017"/>
            <a:ext cx="1291859" cy="129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19380" y="1851017"/>
            <a:ext cx="1291859" cy="129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098160" y="1851017"/>
            <a:ext cx="1291859" cy="129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576941" y="1851017"/>
            <a:ext cx="1291859" cy="1291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/>
          <p:nvPr/>
        </p:nvSpPr>
        <p:spPr>
          <a:xfrm>
            <a:off x="4737027" y="4007000"/>
            <a:ext cx="413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Кружка большой емкости (1,625 л) с корпусом из прочного стекла. В комплекте защитный чехол из мягкого силикона. Бамбуковая защелкивающаяся крышка с отверстием для соломинки и многоразовая соломинка из нержавеющей стали. Упакована в крафт-коробку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EU10-502889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Кружка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Jar Jacin 1,625 л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13.70 €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1 423.74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47.00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274402" y="4007000"/>
            <a:ext cx="413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Кружка большой емкости (1,1 л) с корпусом из прочного стекла. В комплекте защитный чехол из мягкого силикона. Бамбуковая защелкивающаяся крышка с отверстием для соломинки и многоразовая соломинка из нержавеющей стали. Упакована в крафт-коробку.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 flipH="1">
            <a:off x="274388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EU10-502890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 flipH="1">
            <a:off x="274175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Кружка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JAR NAMUN 1,1 л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3703575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16.27 €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 flipH="1">
            <a:off x="3666625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1 691.25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 flipH="1">
            <a:off x="3660925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55.84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56" name="Google Shape;156;p18"/>
          <p:cNvPicPr preferRelativeResize="0"/>
          <p:nvPr/>
        </p:nvPicPr>
        <p:blipFill rotWithShape="1">
          <a:blip r:embed="rId3">
            <a:alphaModFix/>
          </a:blip>
          <a:srcRect b="8902" l="26706" r="20960" t="6795"/>
          <a:stretch/>
        </p:blipFill>
        <p:spPr>
          <a:xfrm>
            <a:off x="4949375" y="221725"/>
            <a:ext cx="1807025" cy="291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 rotWithShape="1">
          <a:blip r:embed="rId4">
            <a:alphaModFix/>
          </a:blip>
          <a:srcRect b="13851" l="23204" r="16715" t="13858"/>
          <a:stretch/>
        </p:blipFill>
        <p:spPr>
          <a:xfrm>
            <a:off x="6724900" y="1203552"/>
            <a:ext cx="1555575" cy="1871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 rotWithShape="1">
          <a:blip r:embed="rId5">
            <a:alphaModFix/>
          </a:blip>
          <a:srcRect b="8355" l="33000" r="22735" t="5690"/>
          <a:stretch/>
        </p:blipFill>
        <p:spPr>
          <a:xfrm>
            <a:off x="406400" y="54425"/>
            <a:ext cx="1555575" cy="302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8"/>
          <p:cNvPicPr preferRelativeResize="0"/>
          <p:nvPr/>
        </p:nvPicPr>
        <p:blipFill rotWithShape="1">
          <a:blip r:embed="rId6">
            <a:alphaModFix/>
          </a:blip>
          <a:srcRect b="0" l="29614" r="14001" t="0"/>
          <a:stretch/>
        </p:blipFill>
        <p:spPr>
          <a:xfrm>
            <a:off x="1961975" y="988875"/>
            <a:ext cx="1252950" cy="222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/>
          <p:nvPr/>
        </p:nvSpPr>
        <p:spPr>
          <a:xfrm>
            <a:off x="5680150" y="310400"/>
            <a:ext cx="31887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Формат для больших дел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1217475" y="310400"/>
            <a:ext cx="31887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Большой глоток свежих идей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9"/>
          <p:cNvSpPr txBox="1"/>
          <p:nvPr/>
        </p:nvSpPr>
        <p:spPr>
          <a:xfrm>
            <a:off x="4737027" y="4007000"/>
            <a:ext cx="413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Прочная ПЭТ-бутылка емкостью 1,8 л. Имеет оригинальную форму гири и выполнена в полупрозрачном глянцевом цвете. В комплекте завинчивающаяся крышка для оптимальной герметизации, соломинка и прочная ручка для транспортировки. Не содержит Бисфенол-А.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EU10-586296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19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Бутылка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Heiza 1,8 л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11.94 €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0" name="Google Shape;170;p19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1 245.91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40.81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274402" y="4007000"/>
            <a:ext cx="4131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Одностенный дорожный стакан из переработанного pet с крышкой и трубочкой из полипропилена в цвет. Объем 1200 мл.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19"/>
          <p:cNvSpPr txBox="1"/>
          <p:nvPr/>
        </p:nvSpPr>
        <p:spPr>
          <a:xfrm flipH="1">
            <a:off x="274388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EU5-988463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19"/>
          <p:cNvSpPr txBox="1"/>
          <p:nvPr/>
        </p:nvSpPr>
        <p:spPr>
          <a:xfrm flipH="1">
            <a:off x="274175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Термокружка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Repetus 1200 ml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3703575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15.03 €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6" name="Google Shape;176;p19"/>
          <p:cNvSpPr txBox="1"/>
          <p:nvPr/>
        </p:nvSpPr>
        <p:spPr>
          <a:xfrm flipH="1">
            <a:off x="3666625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1567.89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 flipH="1">
            <a:off x="3660925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51.35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78" name="Google Shape;17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6403" y="494500"/>
            <a:ext cx="2859413" cy="2859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0858" y="1693071"/>
            <a:ext cx="1757344" cy="175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23050" y="134325"/>
            <a:ext cx="3160950" cy="316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0016" y="1693075"/>
            <a:ext cx="1517875" cy="151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08594" y="1693075"/>
            <a:ext cx="1517875" cy="151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97172" y="1693075"/>
            <a:ext cx="1517875" cy="151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85750" y="1693075"/>
            <a:ext cx="1517875" cy="1517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9"/>
          <p:cNvSpPr/>
          <p:nvPr/>
        </p:nvSpPr>
        <p:spPr>
          <a:xfrm>
            <a:off x="1416550" y="310400"/>
            <a:ext cx="29382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Прозрачные перспективы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6" name="Google Shape;186;p19"/>
          <p:cNvSpPr/>
          <p:nvPr/>
        </p:nvSpPr>
        <p:spPr>
          <a:xfrm>
            <a:off x="6862100" y="310400"/>
            <a:ext cx="20067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Тяжелый бизнес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694301" y="1550113"/>
            <a:ext cx="2047588" cy="2047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6850" y="135275"/>
            <a:ext cx="2820274" cy="2820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7100" y="2241096"/>
            <a:ext cx="951399" cy="95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07305" y="1567393"/>
            <a:ext cx="1266560" cy="126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07305" y="981694"/>
            <a:ext cx="1266560" cy="126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07305" y="2153091"/>
            <a:ext cx="1266560" cy="126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175" y="-180050"/>
            <a:ext cx="3355925" cy="335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4737027" y="4007000"/>
            <a:ext cx="41319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Ланч-бокс объемом 1,6 литра. Изготовлен из переработанного полипропилена (PP). Включает два независимых отделения с герметичными крышками, каждое объемом 800 мл. Переработанный полипропилен является экологически чистым и высоко перерабатываемым пластиком, который отличается высокой прочностью и подходит для множества применений. Сертифицирован для контакта с пищевыми продуктами, что гарантирует безопасность при соприкосновении пищи с материалом, из которого изготовлен продукт.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20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EU10-822185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20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Ланч-бокс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Curibox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20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14.43 €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2" name="Google Shape;202;p20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1 492.71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3" name="Google Shape;203;p20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49.28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265577" y="4007000"/>
            <a:ext cx="4131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Ланч-бокс емкостью 1,4 л, изготовленный из полипропилена, не содержащего бисфенол А. Два отделения, каждое вместимостью 700 мл. Внутренние отделения с вилкой, ложкой, ножом и разделителями. Выпускается в широкой цветовой гамме с соответствующей эластичной защитной лентой. Сертифицирован для пищевых продуктов, что гарантирует безопасность при контакте пищевых продуктов с материалом, используемым для изготовления продукта. 2 отделения 700 мл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20"/>
          <p:cNvSpPr txBox="1"/>
          <p:nvPr/>
        </p:nvSpPr>
        <p:spPr>
          <a:xfrm flipH="1">
            <a:off x="26556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EU10-312542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 flipH="1">
            <a:off x="26535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Ланч-бокс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Vilma 1.4 л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369475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8.09 €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 flipH="1">
            <a:off x="365780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840.56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 flipH="1">
            <a:off x="365210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27.74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10">
            <a:alphaModFix/>
          </a:blip>
          <a:srcRect b="29775" l="0" r="0" t="28312"/>
          <a:stretch/>
        </p:blipFill>
        <p:spPr>
          <a:xfrm>
            <a:off x="381325" y="2122586"/>
            <a:ext cx="2661840" cy="1115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/>
          <p:nvPr/>
        </p:nvSpPr>
        <p:spPr>
          <a:xfrm>
            <a:off x="1233500" y="310400"/>
            <a:ext cx="31212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Двухэтажный уровень успеха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5823450" y="310400"/>
            <a:ext cx="30027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Двойная порция счастья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13" name="Google Shape;213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997100" y="1486050"/>
            <a:ext cx="951399" cy="951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1"/>
          <p:cNvSpPr txBox="1"/>
          <p:nvPr/>
        </p:nvSpPr>
        <p:spPr>
          <a:xfrm>
            <a:off x="4737027" y="4007000"/>
            <a:ext cx="4131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Термобутылка объемом 1400 мл с кружкой идеальна для пикников и путешествий. Завинчивающаяся крышка с уплотнителем предотвращает протекание. Порошковое покрытие защищает от царапин и отпечатков пальцев. Двойная медная изоляция сохраняет температуру напитков до 24 часов (горячие) и до 48 часов (холодные). Большое отверстие упрощает наливание, а ремешок для переноски можно заказать с индивидуальным дизайном.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21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EU49-711352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 flipH="1">
            <a:off x="4736800" y="3268075"/>
            <a:ext cx="2728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Термос 1400 мл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54.39 €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22" name="Google Shape;222;p21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5 673.40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23" name="Google Shape;223;p21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186.59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24" name="Google Shape;224;p21"/>
          <p:cNvSpPr txBox="1"/>
          <p:nvPr/>
        </p:nvSpPr>
        <p:spPr>
          <a:xfrm>
            <a:off x="265577" y="4007000"/>
            <a:ext cx="4131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Термос zambezi 2000 объемом 2150 мл (2000 мл нетто) изготовлена из переработанной нержавеющей стали. Двойная стенка обеспечивает сохранение горячих напитков в течение 18 часов и холодных — в течение 54 часов. Герметичная конструкция и ручка на крышке делают переноску удобной. Упакована в индивидуальную крафт-коробку.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21"/>
          <p:cNvSpPr txBox="1"/>
          <p:nvPr/>
        </p:nvSpPr>
        <p:spPr>
          <a:xfrm flipH="1">
            <a:off x="26556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EU39-1021245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21"/>
          <p:cNvSpPr txBox="1"/>
          <p:nvPr/>
        </p:nvSpPr>
        <p:spPr>
          <a:xfrm flipH="1">
            <a:off x="26535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Термос ZAMBEZI 2000 RSS 2150 мл 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p21"/>
          <p:cNvSpPr/>
          <p:nvPr/>
        </p:nvSpPr>
        <p:spPr>
          <a:xfrm>
            <a:off x="369475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52.88 €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28" name="Google Shape;228;p21"/>
          <p:cNvSpPr txBox="1"/>
          <p:nvPr/>
        </p:nvSpPr>
        <p:spPr>
          <a:xfrm flipH="1">
            <a:off x="365780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5516.87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29" name="Google Shape;229;p21"/>
          <p:cNvSpPr txBox="1"/>
          <p:nvPr/>
        </p:nvSpPr>
        <p:spPr>
          <a:xfrm flipH="1">
            <a:off x="365210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181.44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30" name="Google Shape;230;p21"/>
          <p:cNvPicPr preferRelativeResize="0"/>
          <p:nvPr/>
        </p:nvPicPr>
        <p:blipFill rotWithShape="1">
          <a:blip r:embed="rId3">
            <a:alphaModFix/>
          </a:blip>
          <a:srcRect b="0" l="36145" r="36211" t="0"/>
          <a:stretch/>
        </p:blipFill>
        <p:spPr>
          <a:xfrm>
            <a:off x="455075" y="56350"/>
            <a:ext cx="895350" cy="32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863" y="946175"/>
            <a:ext cx="2264775" cy="226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3730" y="946175"/>
            <a:ext cx="2264775" cy="226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8062" y="946175"/>
            <a:ext cx="2264775" cy="226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1"/>
          <p:cNvPicPr preferRelativeResize="0"/>
          <p:nvPr/>
        </p:nvPicPr>
        <p:blipFill rotWithShape="1">
          <a:blip r:embed="rId7">
            <a:alphaModFix/>
          </a:blip>
          <a:srcRect b="0" l="33409" r="28875" t="0"/>
          <a:stretch/>
        </p:blipFill>
        <p:spPr>
          <a:xfrm>
            <a:off x="4876800" y="152400"/>
            <a:ext cx="1117600" cy="296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1"/>
          <p:cNvPicPr preferRelativeResize="0"/>
          <p:nvPr/>
        </p:nvPicPr>
        <p:blipFill rotWithShape="1">
          <a:blip r:embed="rId8">
            <a:alphaModFix/>
          </a:blip>
          <a:srcRect b="1469" l="34689" r="34686" t="8433"/>
          <a:stretch/>
        </p:blipFill>
        <p:spPr>
          <a:xfrm>
            <a:off x="6690275" y="1087575"/>
            <a:ext cx="673675" cy="19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1"/>
          <p:cNvPicPr preferRelativeResize="0"/>
          <p:nvPr/>
        </p:nvPicPr>
        <p:blipFill rotWithShape="1">
          <a:blip r:embed="rId9">
            <a:alphaModFix/>
          </a:blip>
          <a:srcRect b="0" l="34076" r="34076" t="5114"/>
          <a:stretch/>
        </p:blipFill>
        <p:spPr>
          <a:xfrm>
            <a:off x="5956900" y="1003800"/>
            <a:ext cx="696900" cy="20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1"/>
          <p:cNvSpPr/>
          <p:nvPr/>
        </p:nvSpPr>
        <p:spPr>
          <a:xfrm>
            <a:off x="1233500" y="310400"/>
            <a:ext cx="31212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Солидный объем для бизнеса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8" name="Google Shape;238;p21"/>
          <p:cNvSpPr/>
          <p:nvPr/>
        </p:nvSpPr>
        <p:spPr>
          <a:xfrm>
            <a:off x="5823450" y="310400"/>
            <a:ext cx="30027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Рекордный градус успеха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2"/>
          <p:cNvSpPr txBox="1"/>
          <p:nvPr/>
        </p:nvSpPr>
        <p:spPr>
          <a:xfrm>
            <a:off x="4737027" y="4007000"/>
            <a:ext cx="413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Бутылка из тритана объемом 2500 мл — идеальное решение для подачи напитков в любой ситуации. Изготовленный из прочного и безопасного материала (не содержащего бисфенол А), он устойчив к повреждениям и надолго сохраняет прозрачность. Наличие пластикового фильтра позволяет легко добавлять фрукты, травы или лед, обогащая вкус напитков. Благодаря запирающемуся носику и герметичной конструкции кувшин удобен в использовании и надежно защищен от случайного проливания.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Эргономичная ручка обеспечивает удобство переноски, а современный дизайн позволяет кувшину отлично смотреться на любом столе.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22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EU6-188232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2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Бутылка из тритана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CROTONE 2500 ml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6" name="Google Shape;246;p22"/>
          <p:cNvPicPr preferRelativeResize="0"/>
          <p:nvPr/>
        </p:nvPicPr>
        <p:blipFill rotWithShape="1">
          <a:blip r:embed="rId3">
            <a:alphaModFix/>
          </a:blip>
          <a:srcRect b="0" l="27939" r="27939" t="0"/>
          <a:stretch/>
        </p:blipFill>
        <p:spPr>
          <a:xfrm>
            <a:off x="2262963" y="1929125"/>
            <a:ext cx="1307475" cy="296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2"/>
          <p:cNvPicPr preferRelativeResize="0"/>
          <p:nvPr/>
        </p:nvPicPr>
        <p:blipFill rotWithShape="1">
          <a:blip r:embed="rId4">
            <a:alphaModFix/>
          </a:blip>
          <a:srcRect b="0" l="10153" r="0" t="24414"/>
          <a:stretch/>
        </p:blipFill>
        <p:spPr>
          <a:xfrm>
            <a:off x="4736800" y="266610"/>
            <a:ext cx="3386700" cy="2849100"/>
          </a:xfrm>
          <a:prstGeom prst="roundRect">
            <a:avLst>
              <a:gd fmla="val 9892" name="adj"/>
            </a:avLst>
          </a:prstGeom>
          <a:noFill/>
          <a:ln>
            <a:noFill/>
          </a:ln>
        </p:spPr>
      </p:pic>
      <p:pic>
        <p:nvPicPr>
          <p:cNvPr id="248" name="Google Shape;24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0675" y="4063938"/>
            <a:ext cx="871325" cy="87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2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11.29 €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0" name="Google Shape;250;p22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1 172.73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1" name="Google Shape;251;p22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38.71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52" name="Google Shape;252;p22"/>
          <p:cNvPicPr preferRelativeResize="0"/>
          <p:nvPr/>
        </p:nvPicPr>
        <p:blipFill rotWithShape="1">
          <a:blip r:embed="rId6">
            <a:alphaModFix/>
          </a:blip>
          <a:srcRect b="0" l="27536" r="27536" t="0"/>
          <a:stretch/>
        </p:blipFill>
        <p:spPr>
          <a:xfrm>
            <a:off x="411425" y="725975"/>
            <a:ext cx="1891100" cy="420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2"/>
          <p:cNvSpPr/>
          <p:nvPr/>
        </p:nvSpPr>
        <p:spPr>
          <a:xfrm>
            <a:off x="268300" y="310400"/>
            <a:ext cx="31254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Неисчерпаемый запас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2250" y="2648726"/>
            <a:ext cx="736459" cy="736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3939" y="2648727"/>
            <a:ext cx="736459" cy="736459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3"/>
          <p:cNvSpPr txBox="1"/>
          <p:nvPr/>
        </p:nvSpPr>
        <p:spPr>
          <a:xfrm>
            <a:off x="4737027" y="4007000"/>
            <a:ext cx="4131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Банное полотенце большого размера, мягкое на ощупь, размер  90.00 x 170.00 см . 400 г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23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EU3-221772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23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Банное полотенце XXL MOJACAR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23.73 €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4" name="Google Shape;264;p23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2 475.27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65" name="Google Shape;265;p23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81.41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66" name="Google Shape;266;p23"/>
          <p:cNvPicPr preferRelativeResize="0"/>
          <p:nvPr/>
        </p:nvPicPr>
        <p:blipFill rotWithShape="1">
          <a:blip r:embed="rId5">
            <a:alphaModFix/>
          </a:blip>
          <a:srcRect b="16349" l="0" r="0" t="16342"/>
          <a:stretch/>
        </p:blipFill>
        <p:spPr>
          <a:xfrm>
            <a:off x="5115696" y="592000"/>
            <a:ext cx="3890829" cy="261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5628" y="2648728"/>
            <a:ext cx="736459" cy="736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17316" y="2648728"/>
            <a:ext cx="736459" cy="73645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3"/>
          <p:cNvSpPr txBox="1"/>
          <p:nvPr/>
        </p:nvSpPr>
        <p:spPr>
          <a:xfrm>
            <a:off x="268527" y="4007000"/>
            <a:ext cx="413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Декоративная, роскошная ароматическая свеча от бренда WoodWick®. Отлита из прозрачного полированного стекла с элегантным дизайном в форме эллипса. Свеча оснащена фитилем из натурального дерева ручной работы Hearthwick ® flame, который уютно потрескивает, как в уютно горящем камине. Стакан закрыт деревянной крышкой. Свеча распространяет свежий, чистый аромат чистого белого чая с легким оттенком жасмина. Свежие ноты бергамота и чая дополняются мягкими нотами розы, фиалки и жасмина, в то время как кедровое дерево, амбра и мускус создают приятную, утонченную базу. ок. 50 часов горения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23"/>
          <p:cNvSpPr txBox="1"/>
          <p:nvPr/>
        </p:nvSpPr>
        <p:spPr>
          <a:xfrm flipH="1">
            <a:off x="2685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EU48-998555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23"/>
          <p:cNvSpPr txBox="1"/>
          <p:nvPr/>
        </p:nvSpPr>
        <p:spPr>
          <a:xfrm flipH="1">
            <a:off x="2683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Свеча WOODWICK WHITE TEA &amp; JASMINE ELLIPSE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2" name="Google Shape;272;p23"/>
          <p:cNvSpPr/>
          <p:nvPr/>
        </p:nvSpPr>
        <p:spPr>
          <a:xfrm>
            <a:off x="36977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141.09 €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 flipH="1">
            <a:off x="36607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14 718.02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 flipH="1">
            <a:off x="36550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484.06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75" name="Google Shape;275;p23"/>
          <p:cNvPicPr preferRelativeResize="0"/>
          <p:nvPr/>
        </p:nvPicPr>
        <p:blipFill rotWithShape="1">
          <a:blip r:embed="rId8">
            <a:alphaModFix/>
          </a:blip>
          <a:srcRect b="27795" l="0" r="0" t="27790"/>
          <a:stretch/>
        </p:blipFill>
        <p:spPr>
          <a:xfrm>
            <a:off x="140000" y="960850"/>
            <a:ext cx="4432000" cy="196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3"/>
          <p:cNvSpPr/>
          <p:nvPr/>
        </p:nvSpPr>
        <p:spPr>
          <a:xfrm>
            <a:off x="2264300" y="310400"/>
            <a:ext cx="20904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Атмосфера успеха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7" name="Google Shape;277;p23"/>
          <p:cNvSpPr/>
          <p:nvPr/>
        </p:nvSpPr>
        <p:spPr>
          <a:xfrm>
            <a:off x="5458275" y="310400"/>
            <a:ext cx="33678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Обернись большим счастьем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031" y="843025"/>
            <a:ext cx="1149012" cy="1532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3766" y="843025"/>
            <a:ext cx="1149012" cy="1532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0501" y="843025"/>
            <a:ext cx="1149012" cy="1532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7236" y="843025"/>
            <a:ext cx="1149012" cy="1532016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4"/>
          <p:cNvSpPr txBox="1"/>
          <p:nvPr/>
        </p:nvSpPr>
        <p:spPr>
          <a:xfrm>
            <a:off x="4737027" y="4007000"/>
            <a:ext cx="4131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100% органический хлопок (в переходный период сертификации). Футболка унисекс свободного кроя (oversize) с круглым вырезом. Короткие рукава, боковые швы, двойная трикотажная резинка на горловине, укрепляющая тесьма по линии плеч для повышенной прочности. Изготовлена ​​из экологичного гребенного хлопка, прошедшего ферментную обработку. Тканая этикетка с размером на горловине и отрывная боковая этикетка с логотипом, информацией о составе и инструкциями по уходу.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24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EU41-864839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24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Футболка унисекс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Skate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16.88 €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0" name="Google Shape;290;p24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1 754.64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1" name="Google Shape;291;p24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57.92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2" name="Google Shape;292;p24"/>
          <p:cNvPicPr preferRelativeResize="0"/>
          <p:nvPr/>
        </p:nvPicPr>
        <p:blipFill rotWithShape="1">
          <a:blip r:embed="rId7">
            <a:alphaModFix/>
          </a:blip>
          <a:srcRect b="27434" l="22017" r="30088" t="25903"/>
          <a:stretch/>
        </p:blipFill>
        <p:spPr>
          <a:xfrm>
            <a:off x="268300" y="0"/>
            <a:ext cx="3959400" cy="5143500"/>
          </a:xfrm>
          <a:prstGeom prst="roundRect">
            <a:avLst>
              <a:gd fmla="val 7068" name="adj"/>
            </a:avLst>
          </a:prstGeom>
          <a:noFill/>
          <a:ln>
            <a:noFill/>
          </a:ln>
        </p:spPr>
      </p:pic>
      <p:pic>
        <p:nvPicPr>
          <p:cNvPr id="293" name="Google Shape;29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37025" y="1740930"/>
            <a:ext cx="1149012" cy="1532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73767" y="1740933"/>
            <a:ext cx="1149012" cy="1532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10508" y="1740933"/>
            <a:ext cx="1149012" cy="1532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347248" y="1740933"/>
            <a:ext cx="1149012" cy="1532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883988" y="1740933"/>
            <a:ext cx="1149012" cy="1532016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4"/>
          <p:cNvSpPr/>
          <p:nvPr/>
        </p:nvSpPr>
        <p:spPr>
          <a:xfrm>
            <a:off x="4737025" y="310400"/>
            <a:ext cx="28464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Дыши полной грудью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7725" y="497624"/>
            <a:ext cx="1525647" cy="203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6202" y="497624"/>
            <a:ext cx="1525647" cy="203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4680" y="497624"/>
            <a:ext cx="1525647" cy="203419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5"/>
          <p:cNvSpPr txBox="1"/>
          <p:nvPr/>
        </p:nvSpPr>
        <p:spPr>
          <a:xfrm>
            <a:off x="4737027" y="4007000"/>
            <a:ext cx="413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80% хлопок, 20% переработанный полиэстер. Свитшот с круглым вырезом, выполненный в стиле оверсайз и дизайне унисекс, вдохновленном современной уличной модой. Модель изготовлена ​​из прочного материала PST с начесом на внутренней стороне, что обеспечивает комфорт, износостойкость и приятную, мягкую фактуру. Спущенная линия плеча и свободный крой создают современный и непринужденный силуэт. Хлопковая поверхность идеально подходит для нанесения принтов, а отсутствие этикетки на воротнике упрощает брендирование. Состав для цвета Sport Grey: 73% хлопок, 21% переработанный полиэстер, 6% вискоза.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25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EU41-634862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" name="Google Shape;308;p25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Толстовка унисекс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Influence Crew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25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47.03 €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10" name="Google Shape;310;p25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4 887.38 ₽ 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11" name="Google Shape;311;p25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161.35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12" name="Google Shape;31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8300" y="0"/>
            <a:ext cx="4000500" cy="5143500"/>
          </a:xfrm>
          <a:prstGeom prst="roundRect">
            <a:avLst>
              <a:gd fmla="val 6630" name="adj"/>
            </a:avLst>
          </a:prstGeom>
          <a:noFill/>
          <a:ln>
            <a:noFill/>
          </a:ln>
        </p:spPr>
      </p:pic>
      <p:pic>
        <p:nvPicPr>
          <p:cNvPr id="313" name="Google Shape;31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24683" y="1385446"/>
            <a:ext cx="1525644" cy="2034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63156" y="1385446"/>
            <a:ext cx="1525644" cy="2034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01629" y="1385444"/>
            <a:ext cx="1525647" cy="2034196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5"/>
          <p:cNvSpPr/>
          <p:nvPr/>
        </p:nvSpPr>
        <p:spPr>
          <a:xfrm>
            <a:off x="4737025" y="310400"/>
            <a:ext cx="19119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Уют в масштабе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6"/>
          <p:cNvPicPr preferRelativeResize="0"/>
          <p:nvPr/>
        </p:nvPicPr>
        <p:blipFill rotWithShape="1">
          <a:blip r:embed="rId3">
            <a:alphaModFix/>
          </a:blip>
          <a:srcRect b="0" l="11715" r="11715" t="0"/>
          <a:stretch/>
        </p:blipFill>
        <p:spPr>
          <a:xfrm>
            <a:off x="4766373" y="911538"/>
            <a:ext cx="1026949" cy="134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5714" y="911538"/>
            <a:ext cx="1026945" cy="134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5052" y="911538"/>
            <a:ext cx="1025029" cy="134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6800" y="1797257"/>
            <a:ext cx="1025029" cy="134116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6"/>
          <p:cNvSpPr txBox="1"/>
          <p:nvPr/>
        </p:nvSpPr>
        <p:spPr>
          <a:xfrm>
            <a:off x="4737027" y="4007000"/>
            <a:ext cx="4131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Свитшот унисекс свободного кроя с капюшоном, имеющим подкладку из той же ткани. Горловина обработана тесьмой. Два боковых кармана, встроенных в боковые вставки. Манжеты и нижний край выполнены из трикотажной резинки 2x1. Состав: 50% хлопок, 50% полиэстер; плотность 320 г/м².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26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EU15-997195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" name="Google Shape;327;p26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Унисекс худи Otto свободного кроя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26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53.67 €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29" name="Google Shape;329;p26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5 598.32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30" name="Google Shape;330;p26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184.12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31" name="Google Shape;33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8290" y="0"/>
            <a:ext cx="4114800" cy="5143500"/>
          </a:xfrm>
          <a:prstGeom prst="roundRect">
            <a:avLst>
              <a:gd fmla="val 7395" name="adj"/>
            </a:avLst>
          </a:prstGeom>
          <a:noFill/>
          <a:ln>
            <a:noFill/>
          </a:ln>
        </p:spPr>
      </p:pic>
      <p:pic>
        <p:nvPicPr>
          <p:cNvPr id="332" name="Google Shape;332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84222" y="1797257"/>
            <a:ext cx="1025029" cy="1341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31643" y="1797257"/>
            <a:ext cx="1025028" cy="1338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79064" y="1797257"/>
            <a:ext cx="1025029" cy="134116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6"/>
          <p:cNvSpPr/>
          <p:nvPr/>
        </p:nvSpPr>
        <p:spPr>
          <a:xfrm>
            <a:off x="4737025" y="310400"/>
            <a:ext cx="28464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Тепло по-крупному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7"/>
          <p:cNvSpPr txBox="1"/>
          <p:nvPr/>
        </p:nvSpPr>
        <p:spPr>
          <a:xfrm>
            <a:off x="4737027" y="4007000"/>
            <a:ext cx="4131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Легко управляется благодаря скользящему защитному механизму, высококачественная система windproof plus обеспечивает максимальную гибкость каркаса в штормовых условиях, чрезвычайно прочный и большой стеклопластиковый стержень, прочные стеклопластиковые спицы. Очень большой купол, способный защитить несколько человек, удобная мягкая ручка и возможность нанесения рекламной надписи, большой диаметр, вмещающий до 7 человек</a:t>
            </a: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p27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EU22-956974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27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Зонт 3XL fare®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DOORMAN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" name="Google Shape;343;p27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52.71 €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44" name="Google Shape;344;p27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5499.05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45" name="Google Shape;345;p27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180.85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46" name="Google Shape;3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75" y="484875"/>
            <a:ext cx="4465400" cy="446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7"/>
          <p:cNvPicPr preferRelativeResize="0"/>
          <p:nvPr/>
        </p:nvPicPr>
        <p:blipFill rotWithShape="1">
          <a:blip r:embed="rId4">
            <a:alphaModFix/>
          </a:blip>
          <a:srcRect b="0" l="45708" r="45661" t="0"/>
          <a:stretch/>
        </p:blipFill>
        <p:spPr>
          <a:xfrm>
            <a:off x="4126575" y="1269175"/>
            <a:ext cx="309026" cy="35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1100" y="1189975"/>
            <a:ext cx="1925699" cy="1925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0450" y="1133125"/>
            <a:ext cx="1925700" cy="1925700"/>
          </a:xfrm>
          <a:prstGeom prst="roundRect">
            <a:avLst>
              <a:gd fmla="val 7625" name="adj"/>
            </a:avLst>
          </a:prstGeom>
          <a:noFill/>
          <a:ln>
            <a:noFill/>
          </a:ln>
        </p:spPr>
      </p:pic>
      <p:sp>
        <p:nvSpPr>
          <p:cNvPr id="350" name="Google Shape;350;p27"/>
          <p:cNvSpPr/>
          <p:nvPr/>
        </p:nvSpPr>
        <p:spPr>
          <a:xfrm>
            <a:off x="268300" y="310400"/>
            <a:ext cx="31254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Под надежной защитой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8"/>
          <p:cNvSpPr txBox="1"/>
          <p:nvPr/>
        </p:nvSpPr>
        <p:spPr>
          <a:xfrm>
            <a:off x="4737027" y="4007000"/>
            <a:ext cx="4131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Благодаря этому замечательному изобретению вы и ваши друзья сможете играть в шахматы втроем. Это сделает игру еще более захватывающей. Правила остаются прежними — добавляется лишь дополнительное условие, регулирующее взаимодействие на границах зон каждой из сторон. По всему полю проведены линии, помогающие ориентироваться при перемещении фигур по диагонали. Участие третьего игрока привносит в игру невероятную сложность и непредсказуемость. Вам придется сражаться сразу на два фронта, не зная, как сложится партия. Один неожиданный ход — и можно потерять всё!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28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EU47-706873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p28"/>
          <p:cNvSpPr txBox="1"/>
          <p:nvPr/>
        </p:nvSpPr>
        <p:spPr>
          <a:xfrm flipH="1">
            <a:off x="4736800" y="3268075"/>
            <a:ext cx="272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Шахматы</a:t>
            </a:r>
            <a:br>
              <a:rPr b="1" lang="ru" sz="1300"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для троих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" name="Google Shape;358;p28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98.06 €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59" name="Google Shape;359;p28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10 229.43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60" name="Google Shape;360;p28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336.43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61" name="Google Shape;361;p28"/>
          <p:cNvPicPr preferRelativeResize="0"/>
          <p:nvPr/>
        </p:nvPicPr>
        <p:blipFill rotWithShape="1">
          <a:blip r:embed="rId3">
            <a:alphaModFix/>
          </a:blip>
          <a:srcRect b="14063" l="0" r="0" t="9385"/>
          <a:stretch/>
        </p:blipFill>
        <p:spPr>
          <a:xfrm>
            <a:off x="152400" y="1696525"/>
            <a:ext cx="4431999" cy="3392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8"/>
          <p:cNvPicPr preferRelativeResize="0"/>
          <p:nvPr/>
        </p:nvPicPr>
        <p:blipFill rotWithShape="1">
          <a:blip r:embed="rId4">
            <a:alphaModFix/>
          </a:blip>
          <a:srcRect b="10924" l="0" r="0" t="10932"/>
          <a:stretch/>
        </p:blipFill>
        <p:spPr>
          <a:xfrm>
            <a:off x="4737028" y="338125"/>
            <a:ext cx="3570600" cy="2790300"/>
          </a:xfrm>
          <a:prstGeom prst="roundRect">
            <a:avLst>
              <a:gd fmla="val 9029" name="adj"/>
            </a:avLst>
          </a:prstGeom>
          <a:noFill/>
          <a:ln>
            <a:noFill/>
          </a:ln>
        </p:spPr>
      </p:pic>
      <p:pic>
        <p:nvPicPr>
          <p:cNvPr id="363" name="Google Shape;36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0925" y="0"/>
            <a:ext cx="2546099" cy="25461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8"/>
          <p:cNvSpPr/>
          <p:nvPr/>
        </p:nvSpPr>
        <p:spPr>
          <a:xfrm>
            <a:off x="268300" y="310400"/>
            <a:ext cx="31254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Стратегия большого успеха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9"/>
          <p:cNvSpPr txBox="1"/>
          <p:nvPr/>
        </p:nvSpPr>
        <p:spPr>
          <a:xfrm>
            <a:off x="4737027" y="4007000"/>
            <a:ext cx="41319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Испытайте себя в решении грандиозной головоломки — Mega Cube. Благодаря внушительным размерам и ярким цветам эта версия классического кубика превращается в эффектный аксессуар, который так же приятно демонстрировать, как и собирать.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"/>
                <a:ea typeface="Montserrat"/>
                <a:cs typeface="Montserrat"/>
                <a:sym typeface="Montserrat"/>
              </a:rPr>
              <a:t>Mega Cube — отличный выбор для поклонников головоломок, игровых зон и коллекций подарков; он неизменно притягивает взгляды, побуждая взять его в руки и начать вращать грани.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29"/>
          <p:cNvSpPr txBox="1"/>
          <p:nvPr/>
        </p:nvSpPr>
        <p:spPr>
          <a:xfrm flipH="1">
            <a:off x="4737013" y="3725388"/>
            <a:ext cx="2546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EU47-706940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p29"/>
          <p:cNvSpPr txBox="1"/>
          <p:nvPr/>
        </p:nvSpPr>
        <p:spPr>
          <a:xfrm flipH="1">
            <a:off x="4736800" y="3268075"/>
            <a:ext cx="2728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latin typeface="Montserrat"/>
                <a:ea typeface="Montserrat"/>
                <a:cs typeface="Montserrat"/>
                <a:sym typeface="Montserrat"/>
              </a:rPr>
              <a:t>Мега Куб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p29"/>
          <p:cNvSpPr/>
          <p:nvPr/>
        </p:nvSpPr>
        <p:spPr>
          <a:xfrm>
            <a:off x="8166200" y="3295275"/>
            <a:ext cx="702600" cy="231000"/>
          </a:xfrm>
          <a:prstGeom prst="roundRect">
            <a:avLst>
              <a:gd fmla="val 26451" name="adj"/>
            </a:avLst>
          </a:prstGeom>
          <a:solidFill>
            <a:srgbClr val="E7444A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55.75 €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73" name="Google Shape;373;p29"/>
          <p:cNvSpPr txBox="1"/>
          <p:nvPr/>
        </p:nvSpPr>
        <p:spPr>
          <a:xfrm flipH="1">
            <a:off x="8129250" y="3538250"/>
            <a:ext cx="696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5 815.94 ₽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74" name="Google Shape;374;p29"/>
          <p:cNvSpPr txBox="1"/>
          <p:nvPr/>
        </p:nvSpPr>
        <p:spPr>
          <a:xfrm flipH="1">
            <a:off x="8123550" y="3651825"/>
            <a:ext cx="702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latin typeface="Montserrat SemiBold"/>
                <a:ea typeface="Montserrat SemiBold"/>
                <a:cs typeface="Montserrat SemiBold"/>
                <a:sym typeface="Montserrat SemiBold"/>
              </a:rPr>
              <a:t>191.28 BYN</a:t>
            </a:r>
            <a:endParaRPr sz="8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75" name="Google Shape;37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58800"/>
            <a:ext cx="4432001" cy="443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6801" y="184150"/>
            <a:ext cx="2963400" cy="2963400"/>
          </a:xfrm>
          <a:prstGeom prst="roundRect">
            <a:avLst>
              <a:gd fmla="val 9224" name="adj"/>
            </a:avLst>
          </a:prstGeom>
          <a:noFill/>
          <a:ln>
            <a:noFill/>
          </a:ln>
        </p:spPr>
      </p:pic>
      <p:sp>
        <p:nvSpPr>
          <p:cNvPr id="377" name="Google Shape;377;p29"/>
          <p:cNvSpPr/>
          <p:nvPr/>
        </p:nvSpPr>
        <p:spPr>
          <a:xfrm>
            <a:off x="268300" y="310400"/>
            <a:ext cx="3959700" cy="278700"/>
          </a:xfrm>
          <a:prstGeom prst="roundRect">
            <a:avLst>
              <a:gd fmla="val 18897" name="adj"/>
            </a:avLst>
          </a:prstGeom>
          <a:gradFill>
            <a:gsLst>
              <a:gs pos="0">
                <a:srgbClr val="FFFFFF"/>
              </a:gs>
              <a:gs pos="100000">
                <a:srgbClr val="F4CCCC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>
                <a:latin typeface="Montserrat Medium"/>
                <a:ea typeface="Montserrat Medium"/>
                <a:cs typeface="Montserrat Medium"/>
                <a:sym typeface="Montserrat Medium"/>
              </a:rPr>
              <a:t>Большому бизнесу – большие задачи</a:t>
            </a:r>
            <a:endParaRPr i="1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